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8" r:id="rId9"/>
    <p:sldId id="261" r:id="rId10"/>
    <p:sldId id="262" r:id="rId11"/>
    <p:sldId id="270" r:id="rId12"/>
    <p:sldId id="263" r:id="rId13"/>
    <p:sldId id="266" r:id="rId14"/>
    <p:sldId id="264" r:id="rId15"/>
    <p:sldId id="265" r:id="rId16"/>
    <p:sldId id="260" r:id="rId17"/>
    <p:sldId id="272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5C32A1-BAF9-46AD-A07A-53CCE6080A02}" v="5" dt="2020-09-22T09:19:40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1" autoAdjust="0"/>
    <p:restoredTop sz="94660"/>
  </p:normalViewPr>
  <p:slideViewPr>
    <p:cSldViewPr>
      <p:cViewPr varScale="1">
        <p:scale>
          <a:sx n="62" d="100"/>
          <a:sy n="62" d="100"/>
        </p:scale>
        <p:origin x="133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em Steigenga" userId="847c66d4-fee8-4d91-a2cd-7631891c35ea" providerId="ADAL" clId="{957CEAE5-C5AC-4AB7-9004-065A6EDFE69A}"/>
    <pc:docChg chg="modSld">
      <pc:chgData name="Willem Steigenga" userId="847c66d4-fee8-4d91-a2cd-7631891c35ea" providerId="ADAL" clId="{957CEAE5-C5AC-4AB7-9004-065A6EDFE69A}" dt="2020-01-28T15:13:17.325" v="1" actId="1076"/>
      <pc:docMkLst>
        <pc:docMk/>
      </pc:docMkLst>
      <pc:sldChg chg="modSp">
        <pc:chgData name="Willem Steigenga" userId="847c66d4-fee8-4d91-a2cd-7631891c35ea" providerId="ADAL" clId="{957CEAE5-C5AC-4AB7-9004-065A6EDFE69A}" dt="2020-01-28T15:13:17.325" v="1" actId="1076"/>
        <pc:sldMkLst>
          <pc:docMk/>
          <pc:sldMk cId="2188500153" sldId="270"/>
        </pc:sldMkLst>
        <pc:picChg chg="mod">
          <ac:chgData name="Willem Steigenga" userId="847c66d4-fee8-4d91-a2cd-7631891c35ea" providerId="ADAL" clId="{957CEAE5-C5AC-4AB7-9004-065A6EDFE69A}" dt="2020-01-28T15:13:17.325" v="1" actId="1076"/>
          <ac:picMkLst>
            <pc:docMk/>
            <pc:sldMk cId="2188500153" sldId="270"/>
            <ac:picMk id="3" creationId="{00000000-0000-0000-0000-000000000000}"/>
          </ac:picMkLst>
        </pc:picChg>
      </pc:sldChg>
    </pc:docChg>
  </pc:docChgLst>
  <pc:docChgLst>
    <pc:chgData name="Willem Steigenga" userId="847c66d4-fee8-4d91-a2cd-7631891c35ea" providerId="ADAL" clId="{C95C32A1-BAF9-46AD-A07A-53CCE6080A02}"/>
    <pc:docChg chg="custSel delSld modSld">
      <pc:chgData name="Willem Steigenga" userId="847c66d4-fee8-4d91-a2cd-7631891c35ea" providerId="ADAL" clId="{C95C32A1-BAF9-46AD-A07A-53CCE6080A02}" dt="2020-09-22T09:19:45.575" v="44" actId="1076"/>
      <pc:docMkLst>
        <pc:docMk/>
      </pc:docMkLst>
      <pc:sldChg chg="modSp">
        <pc:chgData name="Willem Steigenga" userId="847c66d4-fee8-4d91-a2cd-7631891c35ea" providerId="ADAL" clId="{C95C32A1-BAF9-46AD-A07A-53CCE6080A02}" dt="2020-09-22T09:17:16.775" v="31" actId="20577"/>
        <pc:sldMkLst>
          <pc:docMk/>
          <pc:sldMk cId="0" sldId="256"/>
        </pc:sldMkLst>
        <pc:spChg chg="mod">
          <ac:chgData name="Willem Steigenga" userId="847c66d4-fee8-4d91-a2cd-7631891c35ea" providerId="ADAL" clId="{C95C32A1-BAF9-46AD-A07A-53CCE6080A02}" dt="2020-09-22T09:17:16.775" v="31" actId="20577"/>
          <ac:spMkLst>
            <pc:docMk/>
            <pc:sldMk cId="0" sldId="256"/>
            <ac:spMk id="3" creationId="{00000000-0000-0000-0000-000000000000}"/>
          </ac:spMkLst>
        </pc:spChg>
        <pc:picChg chg="mod">
          <ac:chgData name="Willem Steigenga" userId="847c66d4-fee8-4d91-a2cd-7631891c35ea" providerId="ADAL" clId="{C95C32A1-BAF9-46AD-A07A-53CCE6080A02}" dt="2020-09-22T09:16:57.037" v="5" actId="1076"/>
          <ac:picMkLst>
            <pc:docMk/>
            <pc:sldMk cId="0" sldId="256"/>
            <ac:picMk id="2050" creationId="{00000000-0000-0000-0000-000000000000}"/>
          </ac:picMkLst>
        </pc:picChg>
      </pc:sldChg>
      <pc:sldChg chg="modSp">
        <pc:chgData name="Willem Steigenga" userId="847c66d4-fee8-4d91-a2cd-7631891c35ea" providerId="ADAL" clId="{C95C32A1-BAF9-46AD-A07A-53CCE6080A02}" dt="2020-09-22T09:16:40.463" v="2" actId="27636"/>
        <pc:sldMkLst>
          <pc:docMk/>
          <pc:sldMk cId="0" sldId="259"/>
        </pc:sldMkLst>
        <pc:spChg chg="mod">
          <ac:chgData name="Willem Steigenga" userId="847c66d4-fee8-4d91-a2cd-7631891c35ea" providerId="ADAL" clId="{C95C32A1-BAF9-46AD-A07A-53CCE6080A02}" dt="2020-09-22T09:16:40.463" v="2" actId="27636"/>
          <ac:spMkLst>
            <pc:docMk/>
            <pc:sldMk cId="0" sldId="259"/>
            <ac:spMk id="3" creationId="{00000000-0000-0000-0000-000000000000}"/>
          </ac:spMkLst>
        </pc:spChg>
      </pc:sldChg>
      <pc:sldChg chg="modSp">
        <pc:chgData name="Willem Steigenga" userId="847c66d4-fee8-4d91-a2cd-7631891c35ea" providerId="ADAL" clId="{C95C32A1-BAF9-46AD-A07A-53CCE6080A02}" dt="2020-09-22T09:19:40.081" v="43" actId="14100"/>
        <pc:sldMkLst>
          <pc:docMk/>
          <pc:sldMk cId="0" sldId="261"/>
        </pc:sldMkLst>
        <pc:picChg chg="mod">
          <ac:chgData name="Willem Steigenga" userId="847c66d4-fee8-4d91-a2cd-7631891c35ea" providerId="ADAL" clId="{C95C32A1-BAF9-46AD-A07A-53CCE6080A02}" dt="2020-09-22T09:19:37.103" v="42" actId="1076"/>
          <ac:picMkLst>
            <pc:docMk/>
            <pc:sldMk cId="0" sldId="261"/>
            <ac:picMk id="6" creationId="{00000000-0000-0000-0000-000000000000}"/>
          </ac:picMkLst>
        </pc:picChg>
        <pc:picChg chg="mod">
          <ac:chgData name="Willem Steigenga" userId="847c66d4-fee8-4d91-a2cd-7631891c35ea" providerId="ADAL" clId="{C95C32A1-BAF9-46AD-A07A-53CCE6080A02}" dt="2020-09-22T09:19:40.081" v="43" actId="14100"/>
          <ac:picMkLst>
            <pc:docMk/>
            <pc:sldMk cId="0" sldId="261"/>
            <ac:picMk id="10" creationId="{00000000-0000-0000-0000-000000000000}"/>
          </ac:picMkLst>
        </pc:picChg>
      </pc:sldChg>
      <pc:sldChg chg="modSp">
        <pc:chgData name="Willem Steigenga" userId="847c66d4-fee8-4d91-a2cd-7631891c35ea" providerId="ADAL" clId="{C95C32A1-BAF9-46AD-A07A-53CCE6080A02}" dt="2020-09-22T09:19:22.599" v="40" actId="14100"/>
        <pc:sldMkLst>
          <pc:docMk/>
          <pc:sldMk cId="0" sldId="262"/>
        </pc:sldMkLst>
        <pc:picChg chg="mod">
          <ac:chgData name="Willem Steigenga" userId="847c66d4-fee8-4d91-a2cd-7631891c35ea" providerId="ADAL" clId="{C95C32A1-BAF9-46AD-A07A-53CCE6080A02}" dt="2020-09-22T09:19:22.599" v="40" actId="14100"/>
          <ac:picMkLst>
            <pc:docMk/>
            <pc:sldMk cId="0" sldId="262"/>
            <ac:picMk id="4" creationId="{00000000-0000-0000-0000-000000000000}"/>
          </ac:picMkLst>
        </pc:picChg>
      </pc:sldChg>
      <pc:sldChg chg="modSp">
        <pc:chgData name="Willem Steigenga" userId="847c66d4-fee8-4d91-a2cd-7631891c35ea" providerId="ADAL" clId="{C95C32A1-BAF9-46AD-A07A-53CCE6080A02}" dt="2020-09-22T09:19:11.289" v="39" actId="1076"/>
        <pc:sldMkLst>
          <pc:docMk/>
          <pc:sldMk cId="0" sldId="263"/>
        </pc:sldMkLst>
        <pc:spChg chg="mod">
          <ac:chgData name="Willem Steigenga" userId="847c66d4-fee8-4d91-a2cd-7631891c35ea" providerId="ADAL" clId="{C95C32A1-BAF9-46AD-A07A-53CCE6080A02}" dt="2020-09-22T09:16:40.478" v="3" actId="27636"/>
          <ac:spMkLst>
            <pc:docMk/>
            <pc:sldMk cId="0" sldId="263"/>
            <ac:spMk id="4" creationId="{00000000-0000-0000-0000-000000000000}"/>
          </ac:spMkLst>
        </pc:spChg>
        <pc:spChg chg="mod">
          <ac:chgData name="Willem Steigenga" userId="847c66d4-fee8-4d91-a2cd-7631891c35ea" providerId="ADAL" clId="{C95C32A1-BAF9-46AD-A07A-53CCE6080A02}" dt="2020-09-22T09:15:17.453" v="0" actId="20577"/>
          <ac:spMkLst>
            <pc:docMk/>
            <pc:sldMk cId="0" sldId="263"/>
            <ac:spMk id="7" creationId="{00000000-0000-0000-0000-000000000000}"/>
          </ac:spMkLst>
        </pc:spChg>
        <pc:picChg chg="mod">
          <ac:chgData name="Willem Steigenga" userId="847c66d4-fee8-4d91-a2cd-7631891c35ea" providerId="ADAL" clId="{C95C32A1-BAF9-46AD-A07A-53CCE6080A02}" dt="2020-09-22T09:19:11.289" v="39" actId="1076"/>
          <ac:picMkLst>
            <pc:docMk/>
            <pc:sldMk cId="0" sldId="263"/>
            <ac:picMk id="20482" creationId="{00000000-0000-0000-0000-000000000000}"/>
          </ac:picMkLst>
        </pc:picChg>
      </pc:sldChg>
      <pc:sldChg chg="modSp">
        <pc:chgData name="Willem Steigenga" userId="847c66d4-fee8-4d91-a2cd-7631891c35ea" providerId="ADAL" clId="{C95C32A1-BAF9-46AD-A07A-53CCE6080A02}" dt="2020-09-22T09:18:48.532" v="33" actId="1076"/>
        <pc:sldMkLst>
          <pc:docMk/>
          <pc:sldMk cId="0" sldId="265"/>
        </pc:sldMkLst>
        <pc:picChg chg="mod">
          <ac:chgData name="Willem Steigenga" userId="847c66d4-fee8-4d91-a2cd-7631891c35ea" providerId="ADAL" clId="{C95C32A1-BAF9-46AD-A07A-53CCE6080A02}" dt="2020-09-22T09:18:48.532" v="33" actId="1076"/>
          <ac:picMkLst>
            <pc:docMk/>
            <pc:sldMk cId="0" sldId="265"/>
            <ac:picMk id="24580" creationId="{00000000-0000-0000-0000-000000000000}"/>
          </ac:picMkLst>
        </pc:picChg>
      </pc:sldChg>
      <pc:sldChg chg="modSp">
        <pc:chgData name="Willem Steigenga" userId="847c66d4-fee8-4d91-a2cd-7631891c35ea" providerId="ADAL" clId="{C95C32A1-BAF9-46AD-A07A-53CCE6080A02}" dt="2020-09-22T09:19:04.257" v="37" actId="1076"/>
        <pc:sldMkLst>
          <pc:docMk/>
          <pc:sldMk cId="0" sldId="266"/>
        </pc:sldMkLst>
        <pc:picChg chg="mod">
          <ac:chgData name="Willem Steigenga" userId="847c66d4-fee8-4d91-a2cd-7631891c35ea" providerId="ADAL" clId="{C95C32A1-BAF9-46AD-A07A-53CCE6080A02}" dt="2020-09-22T09:19:04.257" v="37" actId="1076"/>
          <ac:picMkLst>
            <pc:docMk/>
            <pc:sldMk cId="0" sldId="266"/>
            <ac:picMk id="4" creationId="{00000000-0000-0000-0000-000000000000}"/>
          </ac:picMkLst>
        </pc:picChg>
      </pc:sldChg>
      <pc:sldChg chg="modSp">
        <pc:chgData name="Willem Steigenga" userId="847c66d4-fee8-4d91-a2cd-7631891c35ea" providerId="ADAL" clId="{C95C32A1-BAF9-46AD-A07A-53CCE6080A02}" dt="2020-09-22T09:19:45.575" v="44" actId="1076"/>
        <pc:sldMkLst>
          <pc:docMk/>
          <pc:sldMk cId="3786101665" sldId="268"/>
        </pc:sldMkLst>
        <pc:picChg chg="mod">
          <ac:chgData name="Willem Steigenga" userId="847c66d4-fee8-4d91-a2cd-7631891c35ea" providerId="ADAL" clId="{C95C32A1-BAF9-46AD-A07A-53CCE6080A02}" dt="2020-09-22T09:19:45.575" v="44" actId="1076"/>
          <ac:picMkLst>
            <pc:docMk/>
            <pc:sldMk cId="3786101665" sldId="268"/>
            <ac:picMk id="4" creationId="{00000000-0000-0000-0000-000000000000}"/>
          </ac:picMkLst>
        </pc:picChg>
      </pc:sldChg>
      <pc:sldChg chg="del">
        <pc:chgData name="Willem Steigenga" userId="847c66d4-fee8-4d91-a2cd-7631891c35ea" providerId="ADAL" clId="{C95C32A1-BAF9-46AD-A07A-53CCE6080A02}" dt="2020-09-22T09:16:07.543" v="1" actId="2696"/>
        <pc:sldMkLst>
          <pc:docMk/>
          <pc:sldMk cId="2606193056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BB1E4-A454-477E-872E-8DF5032942C7}" type="datetimeFigureOut">
              <a:rPr lang="nl-NL" smtClean="0"/>
              <a:pPr/>
              <a:t>22-9-2020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36BFE-EA5E-4B6F-8E2F-7E4F8FB0252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20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36BFE-EA5E-4B6F-8E2F-7E4F8FB0252D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2678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67E5-46B7-4FE4-81ED-B9CE9A5ADD0E}" type="datetimeFigureOut">
              <a:rPr lang="nl-NL" smtClean="0"/>
              <a:pPr/>
              <a:t>22-9-2020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9D1-5B11-4C0D-AE8A-EAFBC99AFE6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33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67E5-46B7-4FE4-81ED-B9CE9A5ADD0E}" type="datetimeFigureOut">
              <a:rPr lang="nl-NL" smtClean="0"/>
              <a:pPr/>
              <a:t>22-9-2020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9D1-5B11-4C0D-AE8A-EAFBC99AFE6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338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67E5-46B7-4FE4-81ED-B9CE9A5ADD0E}" type="datetimeFigureOut">
              <a:rPr lang="nl-NL" smtClean="0"/>
              <a:pPr/>
              <a:t>22-9-2020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9D1-5B11-4C0D-AE8A-EAFBC99AFE6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9047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67E5-46B7-4FE4-81ED-B9CE9A5ADD0E}" type="datetimeFigureOut">
              <a:rPr lang="nl-NL" smtClean="0"/>
              <a:pPr/>
              <a:t>22-9-2020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9D1-5B11-4C0D-AE8A-EAFBC99AFE6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3451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67E5-46B7-4FE4-81ED-B9CE9A5ADD0E}" type="datetimeFigureOut">
              <a:rPr lang="nl-NL" smtClean="0"/>
              <a:pPr/>
              <a:t>22-9-2020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9D1-5B11-4C0D-AE8A-EAFBC99AFE6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8642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67E5-46B7-4FE4-81ED-B9CE9A5ADD0E}" type="datetimeFigureOut">
              <a:rPr lang="nl-NL" smtClean="0"/>
              <a:pPr/>
              <a:t>22-9-2020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9D1-5B11-4C0D-AE8A-EAFBC99AFE6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8307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67E5-46B7-4FE4-81ED-B9CE9A5ADD0E}" type="datetimeFigureOut">
              <a:rPr lang="nl-NL" smtClean="0"/>
              <a:pPr/>
              <a:t>22-9-2020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9D1-5B11-4C0D-AE8A-EAFBC99AFE6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6273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67E5-46B7-4FE4-81ED-B9CE9A5ADD0E}" type="datetimeFigureOut">
              <a:rPr lang="nl-NL" smtClean="0"/>
              <a:pPr/>
              <a:t>22-9-2020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9D1-5B11-4C0D-AE8A-EAFBC99AFE6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6988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67E5-46B7-4FE4-81ED-B9CE9A5ADD0E}" type="datetimeFigureOut">
              <a:rPr lang="nl-NL" smtClean="0"/>
              <a:pPr/>
              <a:t>22-9-2020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9D1-5B11-4C0D-AE8A-EAFBC99AFE6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281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67E5-46B7-4FE4-81ED-B9CE9A5ADD0E}" type="datetimeFigureOut">
              <a:rPr lang="nl-NL" smtClean="0"/>
              <a:pPr/>
              <a:t>22-9-2020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9D1-5B11-4C0D-AE8A-EAFBC99AFE6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20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67E5-46B7-4FE4-81ED-B9CE9A5ADD0E}" type="datetimeFigureOut">
              <a:rPr lang="nl-NL" smtClean="0"/>
              <a:pPr/>
              <a:t>22-9-2020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9D1-5B11-4C0D-AE8A-EAFBC99AFE6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276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67E5-46B7-4FE4-81ED-B9CE9A5ADD0E}" type="datetimeFigureOut">
              <a:rPr lang="nl-NL" smtClean="0"/>
              <a:pPr/>
              <a:t>22-9-2020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9D1-5B11-4C0D-AE8A-EAFBC99AFE6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809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67E5-46B7-4FE4-81ED-B9CE9A5ADD0E}" type="datetimeFigureOut">
              <a:rPr lang="nl-NL" smtClean="0"/>
              <a:pPr/>
              <a:t>22-9-2020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9D1-5B11-4C0D-AE8A-EAFBC99AFE6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243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67E5-46B7-4FE4-81ED-B9CE9A5ADD0E}" type="datetimeFigureOut">
              <a:rPr lang="nl-NL" smtClean="0"/>
              <a:pPr/>
              <a:t>22-9-2020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9D1-5B11-4C0D-AE8A-EAFBC99AFE6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05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67E5-46B7-4FE4-81ED-B9CE9A5ADD0E}" type="datetimeFigureOut">
              <a:rPr lang="nl-NL" smtClean="0"/>
              <a:pPr/>
              <a:t>22-9-2020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9D1-5B11-4C0D-AE8A-EAFBC99AFE6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778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67E5-46B7-4FE4-81ED-B9CE9A5ADD0E}" type="datetimeFigureOut">
              <a:rPr lang="nl-NL" smtClean="0"/>
              <a:pPr/>
              <a:t>22-9-2020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9D1-5B11-4C0D-AE8A-EAFBC99AFE6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05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67E5-46B7-4FE4-81ED-B9CE9A5ADD0E}" type="datetimeFigureOut">
              <a:rPr lang="nl-NL" smtClean="0"/>
              <a:pPr/>
              <a:t>22-9-2020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9D1-5B11-4C0D-AE8A-EAFBC99AFE6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149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B367E5-46B7-4FE4-81ED-B9CE9A5ADD0E}" type="datetimeFigureOut">
              <a:rPr lang="nl-NL" smtClean="0"/>
              <a:pPr/>
              <a:t>22-9-2020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439D1-5B11-4C0D-AE8A-EAFBC99AFE6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898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tomie-online.nl/spijsvertering-kennisquiz3.html" TargetMode="External"/><Relationship Id="rId2" Type="http://schemas.openxmlformats.org/officeDocument/2006/relationships/hyperlink" Target="http://www.anatomie-online.nl/spijsvertering-organenquiz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hoolstart.nl/demo/SpijsverteringQuiz/quiz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z3sMwS3yUes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schooltv.nl/video/maagsap-goed-kauwen-is-het-halve-werk/#q=spijsverter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Vqur2NDuwz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Spijsverteringskanaal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Medische vakken </a:t>
            </a:r>
          </a:p>
          <a:p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</a:t>
            </a:r>
            <a:r>
              <a:rPr lang="nl-NL" dirty="0" err="1"/>
              <a:t>jaars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23665"/>
            <a:ext cx="321902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nl-NL" sz="2800" b="1" dirty="0" err="1">
                <a:solidFill>
                  <a:schemeClr val="tx1"/>
                </a:solidFill>
              </a:rPr>
              <a:t>Twaalfvingerige</a:t>
            </a:r>
            <a:r>
              <a:rPr lang="nl-NL" sz="2800" b="1" dirty="0">
                <a:solidFill>
                  <a:schemeClr val="tx1"/>
                </a:solidFill>
              </a:rPr>
              <a:t> darm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12776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nl-NL" dirty="0">
                <a:solidFill>
                  <a:srgbClr val="0070C0"/>
                </a:solidFill>
              </a:rPr>
              <a:t>Functies:</a:t>
            </a:r>
          </a:p>
          <a:p>
            <a:r>
              <a:rPr lang="nl-NL" dirty="0"/>
              <a:t>Verbinding tussen maag en dunne darm </a:t>
            </a:r>
            <a:r>
              <a:rPr lang="nl-NL" sz="1600" dirty="0"/>
              <a:t>(12 vingers breed)</a:t>
            </a:r>
          </a:p>
          <a:p>
            <a:r>
              <a:rPr lang="nl-NL" dirty="0"/>
              <a:t>Toevoer spijsverteringsappen (alvleesklier en gal)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985" y="2996952"/>
            <a:ext cx="3639167" cy="3635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077493"/>
            <a:ext cx="2843808" cy="378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79512" y="260648"/>
            <a:ext cx="8443664" cy="6408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NL" b="1" dirty="0"/>
              <a:t>De dunne darm (2 delen)</a:t>
            </a:r>
          </a:p>
          <a:p>
            <a:pPr>
              <a:buNone/>
            </a:pPr>
            <a:r>
              <a:rPr lang="nl-NL" dirty="0">
                <a:solidFill>
                  <a:srgbClr val="0070C0"/>
                </a:solidFill>
              </a:rPr>
              <a:t>Functies:</a:t>
            </a:r>
          </a:p>
          <a:p>
            <a:pPr lvl="0"/>
            <a:r>
              <a:rPr lang="nl-NL" dirty="0"/>
              <a:t>Voedsel brok wordt vermengd met darmsap en wordt nu volledig verteerd. </a:t>
            </a:r>
          </a:p>
          <a:p>
            <a:r>
              <a:rPr lang="nl-NL" dirty="0"/>
              <a:t>Opnemen voedingstoffen; </a:t>
            </a:r>
            <a:r>
              <a:rPr lang="fi-FI" dirty="0"/>
              <a:t>aminozuren, korte eiwitten, vitaminen en glucose. </a:t>
            </a:r>
            <a:endParaRPr lang="nl-NL" dirty="0"/>
          </a:p>
          <a:p>
            <a:pPr>
              <a:buNone/>
            </a:pPr>
            <a:endParaRPr lang="nl-NL" b="1" dirty="0"/>
          </a:p>
          <a:p>
            <a:pPr>
              <a:buNone/>
            </a:pPr>
            <a:endParaRPr lang="nl-NL" b="1" dirty="0"/>
          </a:p>
          <a:p>
            <a:pPr marL="457200" indent="-457200">
              <a:buAutoNum type="arabicPeriod"/>
            </a:pPr>
            <a:r>
              <a:rPr lang="nl-NL" u="sng" dirty="0"/>
              <a:t>Nuchtere darm</a:t>
            </a:r>
          </a:p>
          <a:p>
            <a:pPr marL="457200" indent="-457200">
              <a:buAutoNum type="arabicPeriod"/>
            </a:pPr>
            <a:r>
              <a:rPr lang="nl-NL" u="sng" dirty="0"/>
              <a:t>Kronkeldarm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95536" y="476673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/>
              <a:t>Dikke darm</a:t>
            </a:r>
          </a:p>
          <a:p>
            <a:r>
              <a:rPr lang="nl-NL" sz="2400" dirty="0">
                <a:solidFill>
                  <a:srgbClr val="0070C0"/>
                </a:solidFill>
              </a:rPr>
              <a:t>Functies:</a:t>
            </a:r>
          </a:p>
          <a:p>
            <a:pPr algn="ctr"/>
            <a:endParaRPr lang="nl-NL" sz="24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539552" y="1556792"/>
            <a:ext cx="7776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nl-NL" sz="2400" dirty="0"/>
              <a:t> Indikken van voedsel </a:t>
            </a:r>
          </a:p>
          <a:p>
            <a:pPr>
              <a:buFontTx/>
              <a:buChar char="-"/>
            </a:pPr>
            <a:r>
              <a:rPr lang="nl-NL" sz="2400" dirty="0"/>
              <a:t> Opnemen water en zouten</a:t>
            </a:r>
          </a:p>
          <a:p>
            <a:endParaRPr lang="nl-NL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744907"/>
            <a:ext cx="5888149" cy="269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539552" y="263691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(Endeldarm </a:t>
            </a:r>
            <a:r>
              <a:rPr lang="nl-NL" sz="1400" dirty="0">
                <a:solidFill>
                  <a:srgbClr val="FF0000"/>
                </a:solidFill>
              </a:rPr>
              <a:t>*</a:t>
            </a:r>
            <a:r>
              <a:rPr lang="nl-NL" sz="1400" i="1" dirty="0">
                <a:solidFill>
                  <a:srgbClr val="FF0000"/>
                </a:solidFill>
              </a:rPr>
              <a:t>Rectum</a:t>
            </a:r>
            <a:r>
              <a:rPr lang="nl-NL" sz="2400" dirty="0"/>
              <a:t>: bewaren v/d ontlasting </a:t>
            </a:r>
            <a:r>
              <a:rPr lang="nl-NL" sz="1400" dirty="0">
                <a:solidFill>
                  <a:srgbClr val="FF0000"/>
                </a:solidFill>
              </a:rPr>
              <a:t>*</a:t>
            </a:r>
            <a:r>
              <a:rPr lang="nl-NL" sz="1400" i="1" dirty="0">
                <a:solidFill>
                  <a:srgbClr val="FF0000"/>
                </a:solidFill>
              </a:rPr>
              <a:t>feces</a:t>
            </a:r>
            <a:r>
              <a:rPr lang="nl-NL" sz="2400" dirty="0"/>
              <a:t>) </a:t>
            </a:r>
          </a:p>
          <a:p>
            <a:r>
              <a:rPr lang="nl-NL" sz="2400" dirty="0"/>
              <a:t>(Anus: kringspier)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Lesevaluatie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Terugblik lesdoelen: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sz="2000" dirty="0"/>
              <a:t>- Uitleggen welke organen in het spijsverteringskanaal zitten</a:t>
            </a:r>
          </a:p>
          <a:p>
            <a:endParaRPr lang="nl-NL" sz="2000" dirty="0"/>
          </a:p>
          <a:p>
            <a:pPr>
              <a:buNone/>
            </a:pPr>
            <a:r>
              <a:rPr lang="nl-NL" sz="2000" dirty="0"/>
              <a:t>- Uitleggen hoe de organen van het spijsverteringskanaal werken</a:t>
            </a:r>
          </a:p>
          <a:p>
            <a:pPr marL="0" indent="0"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Online opdrachten over de spijsvertering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Links:</a:t>
            </a:r>
            <a:endParaRPr lang="nl-NL" dirty="0"/>
          </a:p>
          <a:p>
            <a:pPr marL="0" indent="0">
              <a:buNone/>
            </a:pPr>
            <a:r>
              <a:rPr lang="nl-NL" b="1" u="sng" dirty="0">
                <a:hlinkClick r:id="rId2"/>
              </a:rPr>
              <a:t>http://www.anatomie-online.nl/spijsvertering-organenquiz.html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u="sng" dirty="0">
                <a:hlinkClick r:id="rId3"/>
              </a:rPr>
              <a:t>http://www.anatomie-online.nl/spijsvertering-kennisquiz3.html</a:t>
            </a:r>
            <a:endParaRPr lang="nl-NL" dirty="0"/>
          </a:p>
          <a:p>
            <a:pPr marL="0" indent="0">
              <a:buNone/>
            </a:pPr>
            <a:endParaRPr lang="nl-NL" dirty="0">
              <a:hlinkClick r:id="rId4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4467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42473" y="2052638"/>
            <a:ext cx="6281180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25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844824"/>
            <a:ext cx="8219256" cy="3052936"/>
          </a:xfrm>
        </p:spPr>
        <p:txBody>
          <a:bodyPr/>
          <a:lstStyle/>
          <a:p>
            <a:r>
              <a:rPr lang="nl-NL" dirty="0"/>
              <a:t>Tekening spijsverteringsstelsel</a:t>
            </a:r>
          </a:p>
          <a:p>
            <a:endParaRPr lang="nl-NL" dirty="0"/>
          </a:p>
          <a:p>
            <a:r>
              <a:rPr lang="nl-NL" dirty="0"/>
              <a:t> Functie spijsverteringsorganen</a:t>
            </a:r>
          </a:p>
          <a:p>
            <a:endParaRPr lang="nl-NL" dirty="0"/>
          </a:p>
          <a:p>
            <a:r>
              <a:rPr lang="nl-NL" dirty="0"/>
              <a:t>Evaluatie v/d 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/>
              <a:t>Aan het einde van de les, kan je:</a:t>
            </a:r>
            <a:br>
              <a:rPr lang="nl-NL" dirty="0"/>
            </a:br>
            <a:endParaRPr lang="nl-NL" dirty="0"/>
          </a:p>
          <a:p>
            <a:r>
              <a:rPr lang="nl-NL" dirty="0"/>
              <a:t>Uitleggen welke organen in het spijsverteringskanaal zitten</a:t>
            </a:r>
          </a:p>
          <a:p>
            <a:endParaRPr lang="nl-NL" dirty="0"/>
          </a:p>
          <a:p>
            <a:r>
              <a:rPr lang="nl-NL" dirty="0"/>
              <a:t>Uitleggen hoe de organen van het spijsverteringskanaal werken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332656"/>
            <a:ext cx="7560840" cy="12241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/>
              <a:t>Wat is de weg die het voedsel in het lichaam aflegt?</a:t>
            </a:r>
          </a:p>
          <a:p>
            <a:pPr>
              <a:buNone/>
            </a:pPr>
            <a:r>
              <a:rPr lang="nl-NL" dirty="0"/>
              <a:t> </a:t>
            </a:r>
          </a:p>
          <a:p>
            <a:pPr algn="ctr">
              <a:buNone/>
            </a:pPr>
            <a:r>
              <a:rPr lang="nl-NL" u="sng" dirty="0"/>
              <a:t>Tekenen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56792"/>
            <a:ext cx="3146462" cy="4925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/>
              <a:t>Spijs</a:t>
            </a:r>
            <a:r>
              <a:rPr lang="nl-NL" u="sng" dirty="0"/>
              <a:t>vertering</a:t>
            </a:r>
            <a:br>
              <a:rPr lang="nl-NL" u="sng" dirty="0"/>
            </a:br>
            <a:endParaRPr lang="nl-NL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87375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Spijsvertering = letterlijk ‘het verteren van spijzen’.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Voedsel wordt afgebroken tot voedingsstoffen </a:t>
            </a:r>
          </a:p>
          <a:p>
            <a:pPr marL="0" indent="0">
              <a:buNone/>
            </a:pPr>
            <a:r>
              <a:rPr lang="nl-NL" dirty="0"/>
              <a:t>die het lichaam kan opnemen en gebruiken.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3864638"/>
            <a:ext cx="2377646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0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559" y="3501008"/>
            <a:ext cx="3957585" cy="294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580926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   De mond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980728"/>
            <a:ext cx="2160240" cy="2448272"/>
          </a:xfrm>
        </p:spPr>
        <p:txBody>
          <a:bodyPr>
            <a:normAutofit/>
          </a:bodyPr>
          <a:lstStyle/>
          <a:p>
            <a:pPr>
              <a:buNone/>
            </a:pPr>
            <a:endParaRPr lang="nl-NL" b="1" dirty="0"/>
          </a:p>
          <a:p>
            <a:r>
              <a:rPr lang="nl-NL" dirty="0"/>
              <a:t>Lippen →</a:t>
            </a:r>
            <a:endParaRPr lang="nl-NL" i="1" dirty="0"/>
          </a:p>
          <a:p>
            <a:r>
              <a:rPr lang="nl-NL" dirty="0"/>
              <a:t>Kauwen →</a:t>
            </a:r>
            <a:endParaRPr lang="nl-NL" sz="1800" dirty="0"/>
          </a:p>
          <a:p>
            <a:r>
              <a:rPr lang="nl-NL" dirty="0"/>
              <a:t>Speeksel →</a:t>
            </a:r>
            <a:endParaRPr lang="nl-NL" sz="1800" dirty="0"/>
          </a:p>
          <a:p>
            <a:pPr marL="109728" indent="0"/>
            <a:r>
              <a:rPr lang="nl-NL" dirty="0"/>
              <a:t> Tong →</a:t>
            </a:r>
            <a:endParaRPr lang="nl-NL" sz="1800" dirty="0"/>
          </a:p>
          <a:p>
            <a:pPr marL="109728" indent="0"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2160240" cy="279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2051720" y="2852937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smaken waarnemen,  slikken, voedsel verplaatsen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123728" y="148478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Afsluiten v/d mond, voelen, </a:t>
            </a:r>
            <a:r>
              <a:rPr lang="nl-NL" sz="1600" i="1" dirty="0"/>
              <a:t>klanken (spraak)</a:t>
            </a:r>
            <a:endParaRPr lang="nl-NL" i="1" dirty="0"/>
          </a:p>
        </p:txBody>
      </p:sp>
      <p:sp>
        <p:nvSpPr>
          <p:cNvPr id="14" name="Tekstvak 13"/>
          <p:cNvSpPr txBox="1"/>
          <p:nvPr/>
        </p:nvSpPr>
        <p:spPr>
          <a:xfrm>
            <a:off x="2267744" y="191683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gebit, afsnijden, fijnmalen, kauwspieren 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2339752" y="242088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Enzym </a:t>
            </a:r>
            <a:r>
              <a:rPr lang="nl-NL" dirty="0" err="1"/>
              <a:t>amylase</a:t>
            </a:r>
            <a:r>
              <a:rPr lang="nl-NL" dirty="0"/>
              <a:t>; afbreken koolhydraten, glijmiddel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476672"/>
            <a:ext cx="5638800" cy="936104"/>
          </a:xfrm>
        </p:spPr>
        <p:txBody>
          <a:bodyPr/>
          <a:lstStyle/>
          <a:p>
            <a:pPr>
              <a:buNone/>
            </a:pPr>
            <a:r>
              <a:rPr lang="nl-NL" b="1" dirty="0"/>
              <a:t>De slokdarm</a:t>
            </a:r>
          </a:p>
          <a:p>
            <a:pPr>
              <a:buNone/>
            </a:pPr>
            <a:r>
              <a:rPr lang="nl-NL" dirty="0">
                <a:solidFill>
                  <a:srgbClr val="0070C0"/>
                </a:solidFill>
              </a:rPr>
              <a:t>Functie: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  <p:pic>
        <p:nvPicPr>
          <p:cNvPr id="6146" name="Picture 2" descr="http://www.privatescan.nl/images/encyclopedie/slokda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60648"/>
            <a:ext cx="2160240" cy="2160240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323528" y="4005064"/>
            <a:ext cx="54726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b="1" dirty="0"/>
              <a:t>- </a:t>
            </a:r>
            <a:r>
              <a:rPr lang="nl-NL" sz="2400" dirty="0"/>
              <a:t>Tijdelijk opslag voedsel</a:t>
            </a:r>
          </a:p>
          <a:p>
            <a:pPr>
              <a:buNone/>
            </a:pPr>
            <a:r>
              <a:rPr lang="nl-NL" sz="2400" b="1" dirty="0"/>
              <a:t>- </a:t>
            </a:r>
            <a:r>
              <a:rPr lang="nl-NL" sz="2400" dirty="0"/>
              <a:t>Spierwand; kneden</a:t>
            </a:r>
          </a:p>
          <a:p>
            <a:pPr>
              <a:buNone/>
            </a:pPr>
            <a:r>
              <a:rPr lang="nl-NL" sz="2400" dirty="0"/>
              <a:t>-Maagsap (zuur); doden bacteriën</a:t>
            </a:r>
          </a:p>
          <a:p>
            <a:pPr>
              <a:buNone/>
            </a:pPr>
            <a:r>
              <a:rPr lang="nl-NL" sz="2400" dirty="0"/>
              <a:t>-Enzym pepsine; Afbraak eiwitten</a:t>
            </a:r>
          </a:p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95536" y="314096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nl-NL" sz="2400" b="1" dirty="0"/>
              <a:t>De maag</a:t>
            </a:r>
          </a:p>
          <a:p>
            <a:pPr>
              <a:buNone/>
            </a:pPr>
            <a:r>
              <a:rPr lang="nl-NL" sz="2400" dirty="0">
                <a:solidFill>
                  <a:srgbClr val="0070C0"/>
                </a:solidFill>
              </a:rPr>
              <a:t>Functies: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95536" y="1340768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Transport</a:t>
            </a:r>
          </a:p>
          <a:p>
            <a:r>
              <a:rPr lang="nl-NL" dirty="0"/>
              <a:t>(lengte en kringspieren)</a:t>
            </a:r>
          </a:p>
          <a:p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0" y="6581001"/>
            <a:ext cx="72362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>
                <a:hlinkClick r:id="rId4"/>
              </a:rPr>
              <a:t>http://www.schooltv.nl/video/maagsap-goed-kauwen-is-het-halve-werk/#q=spijsvertering</a:t>
            </a:r>
            <a:endParaRPr lang="nl-NL" sz="1000" dirty="0"/>
          </a:p>
        </p:txBody>
      </p:sp>
      <p:pic>
        <p:nvPicPr>
          <p:cNvPr id="4" name="z3sMwS3yUes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796136" y="4411132"/>
            <a:ext cx="3129480" cy="2422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Vqur2NDuwz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5656" y="2060848"/>
            <a:ext cx="5256584" cy="413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0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quarter" idx="4294967295"/>
          </p:nvPr>
        </p:nvSpPr>
        <p:spPr>
          <a:xfrm>
            <a:off x="0" y="260350"/>
            <a:ext cx="5638800" cy="8651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b="1" dirty="0"/>
              <a:t>Lever &amp; gal</a:t>
            </a:r>
          </a:p>
          <a:p>
            <a:pPr>
              <a:buNone/>
            </a:pPr>
            <a:r>
              <a:rPr lang="nl-NL" dirty="0">
                <a:solidFill>
                  <a:srgbClr val="0070C0"/>
                </a:solidFill>
              </a:rPr>
              <a:t>Functies: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152" y="2060848"/>
            <a:ext cx="399571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395536" y="1268760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</a:t>
            </a:r>
            <a:r>
              <a:rPr lang="nl-NL" sz="2000" dirty="0" err="1"/>
              <a:t>Ontgiftigen</a:t>
            </a:r>
            <a:r>
              <a:rPr lang="nl-NL" sz="2000" dirty="0"/>
              <a:t>, stofwisseling </a:t>
            </a:r>
            <a:r>
              <a:rPr lang="nl-NL" sz="1600" dirty="0"/>
              <a:t>(glucose, eiwitten, vet, vitamines)</a:t>
            </a:r>
          </a:p>
          <a:p>
            <a:r>
              <a:rPr lang="nl-NL" sz="2000" dirty="0"/>
              <a:t>- Gal; verteren van vetten</a:t>
            </a:r>
          </a:p>
          <a:p>
            <a:r>
              <a:rPr lang="nl-NL" sz="2000" dirty="0">
                <a:solidFill>
                  <a:srgbClr val="0070C0"/>
                </a:solidFill>
              </a:rPr>
              <a:t>*functie galblaas= opslag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86794" y="3481553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Alvleesklier</a:t>
            </a:r>
          </a:p>
          <a:p>
            <a:r>
              <a:rPr lang="nl-NL" sz="2400" dirty="0">
                <a:solidFill>
                  <a:srgbClr val="0070C0"/>
                </a:solidFill>
              </a:rPr>
              <a:t>Functies: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73656" y="4309353"/>
            <a:ext cx="4464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nl-NL" sz="2000" dirty="0"/>
              <a:t>Enzymen; voor de afbraak van koolhydraten, vetten en eiwitten.</a:t>
            </a:r>
          </a:p>
          <a:p>
            <a:pPr>
              <a:buFontTx/>
              <a:buChar char="-"/>
            </a:pPr>
            <a:endParaRPr lang="nl-NL" sz="2000" dirty="0"/>
          </a:p>
          <a:p>
            <a:pPr marL="342900" indent="-342900">
              <a:buFontTx/>
              <a:buChar char="-"/>
            </a:pPr>
            <a:r>
              <a:rPr lang="nl-NL" sz="2000" dirty="0"/>
              <a:t>Neutralisatie van maagzuur</a:t>
            </a:r>
          </a:p>
          <a:p>
            <a:pPr marL="342900" indent="-342900">
              <a:buFontTx/>
              <a:buChar char="-"/>
            </a:pPr>
            <a:endParaRPr lang="nl-NL" sz="2000" dirty="0"/>
          </a:p>
          <a:p>
            <a:pPr marL="342900" indent="-342900">
              <a:buFontTx/>
              <a:buChar char="-"/>
            </a:pPr>
            <a:r>
              <a:rPr lang="nl-NL" sz="2000" dirty="0"/>
              <a:t>Productie insuline en glucagon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2DD0993EA1FA48A9103BBD88459345" ma:contentTypeVersion="8" ma:contentTypeDescription="Een nieuw document maken." ma:contentTypeScope="" ma:versionID="9b277e74bbff0ce775cf04f096b4f617">
  <xsd:schema xmlns:xsd="http://www.w3.org/2001/XMLSchema" xmlns:xs="http://www.w3.org/2001/XMLSchema" xmlns:p="http://schemas.microsoft.com/office/2006/metadata/properties" xmlns:ns2="417fadce-7942-4d41-b2c5-682c2de26a2a" xmlns:ns3="f42d4137-2caa-477a-a104-2d6f6c4a3535" targetNamespace="http://schemas.microsoft.com/office/2006/metadata/properties" ma:root="true" ma:fieldsID="21d7787170d797e523b794ab7303a5fe" ns2:_="" ns3:_="">
    <xsd:import namespace="417fadce-7942-4d41-b2c5-682c2de26a2a"/>
    <xsd:import namespace="f42d4137-2caa-477a-a104-2d6f6c4a35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fadce-7942-4d41-b2c5-682c2de26a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d4137-2caa-477a-a104-2d6f6c4a353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48624F-3118-4AAE-901C-3D19A2B35D2E}"/>
</file>

<file path=customXml/itemProps2.xml><?xml version="1.0" encoding="utf-8"?>
<ds:datastoreItem xmlns:ds="http://schemas.openxmlformats.org/officeDocument/2006/customXml" ds:itemID="{A86B8CD3-92BB-4C51-A0A4-07B5A060EB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38DCC7-4395-4BCA-9F76-BA677C05211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1972</TotalTime>
  <Words>368</Words>
  <Application>Microsoft Office PowerPoint</Application>
  <PresentationFormat>Diavoorstelling (4:3)</PresentationFormat>
  <Paragraphs>99</Paragraphs>
  <Slides>15</Slides>
  <Notes>1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Ion</vt:lpstr>
      <vt:lpstr>Spijsverteringskanaal</vt:lpstr>
      <vt:lpstr>Lesprogramma</vt:lpstr>
      <vt:lpstr>Lesdoelen</vt:lpstr>
      <vt:lpstr>PowerPoint-presentatie</vt:lpstr>
      <vt:lpstr>Spijsvertering </vt:lpstr>
      <vt:lpstr>   De mond</vt:lpstr>
      <vt:lpstr>PowerPoint-presentatie</vt:lpstr>
      <vt:lpstr>PowerPoint-presentatie</vt:lpstr>
      <vt:lpstr>PowerPoint-presentatie</vt:lpstr>
      <vt:lpstr>Twaalfvingerige darm</vt:lpstr>
      <vt:lpstr>PowerPoint-presentatie</vt:lpstr>
      <vt:lpstr>PowerPoint-presentatie</vt:lpstr>
      <vt:lpstr>Lesevaluatie</vt:lpstr>
      <vt:lpstr>Online opdrachten over de spijsvertering</vt:lpstr>
      <vt:lpstr>Extra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Spijsverteringskanaal</dc:title>
  <dc:creator>Kimmy</dc:creator>
  <cp:lastModifiedBy>Willem Steigenga</cp:lastModifiedBy>
  <cp:revision>33</cp:revision>
  <dcterms:created xsi:type="dcterms:W3CDTF">2014-12-29T15:49:35Z</dcterms:created>
  <dcterms:modified xsi:type="dcterms:W3CDTF">2020-09-22T09:19:54Z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0x010100F12DD0993EA1FA48A9103BBD88459345</vt:lpwstr>
  </property>
</Properties>
</file>